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emathworksite.com/coord_plane/coord_plane_3_num.g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emathworksite.com/coord_plane/coord_plane_3_num.gi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emathworksite.com/coord_plane/coord_plane_3_num.gi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emathworksite.com/coord_plane/coord_plane_3_num.gi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emathworksite.com/coord_plane/coord_plane_3_num.gi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hemathworksite.com/coord_plane/coord_plane_3_num.g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838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09" y="683812"/>
            <a:ext cx="9720073" cy="4023360"/>
          </a:xfrm>
        </p:spPr>
        <p:txBody>
          <a:bodyPr/>
          <a:lstStyle/>
          <a:p>
            <a:r>
              <a:rPr lang="en-US" sz="3200" dirty="0"/>
              <a:t>Given the sequence</a:t>
            </a:r>
          </a:p>
          <a:p>
            <a:r>
              <a:rPr lang="en-US" sz="3200" dirty="0"/>
              <a:t>8521, 8160, 7799,…</a:t>
            </a:r>
          </a:p>
          <a:p>
            <a:endParaRPr lang="en-US" sz="3200" dirty="0"/>
          </a:p>
          <a:p>
            <a:r>
              <a:rPr lang="en-US" sz="3200" dirty="0"/>
              <a:t>Write the recursive rule for the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838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4a: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09" y="683812"/>
            <a:ext cx="9720073" cy="4023360"/>
          </a:xfrm>
        </p:spPr>
        <p:txBody>
          <a:bodyPr/>
          <a:lstStyle/>
          <a:p>
            <a:r>
              <a:rPr lang="en-US" sz="3200" dirty="0"/>
              <a:t>Given the sequence</a:t>
            </a:r>
          </a:p>
          <a:p>
            <a:r>
              <a:rPr lang="en-US" sz="3200" dirty="0"/>
              <a:t>567, 823, 1079,… </a:t>
            </a:r>
          </a:p>
          <a:p>
            <a:r>
              <a:rPr lang="en-US" sz="3200" dirty="0"/>
              <a:t>Write the recursive rule for the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838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4b: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09" y="683812"/>
            <a:ext cx="9720073" cy="4023360"/>
          </a:xfrm>
        </p:spPr>
        <p:txBody>
          <a:bodyPr/>
          <a:lstStyle/>
          <a:p>
            <a:r>
              <a:rPr lang="en-US" sz="3200" dirty="0"/>
              <a:t>Given the sequence</a:t>
            </a:r>
          </a:p>
          <a:p>
            <a:r>
              <a:rPr lang="en-US" sz="3200" dirty="0"/>
              <a:t>145, 130, 115, … </a:t>
            </a:r>
          </a:p>
          <a:p>
            <a:r>
              <a:rPr lang="en-US" sz="3200" dirty="0"/>
              <a:t>Write the recursive rule for the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838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5: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09" y="683812"/>
            <a:ext cx="9720073" cy="4023360"/>
          </a:xfrm>
        </p:spPr>
        <p:txBody>
          <a:bodyPr/>
          <a:lstStyle/>
          <a:p>
            <a:r>
              <a:rPr lang="en-US" sz="3200" dirty="0"/>
              <a:t>Given the sequence</a:t>
            </a:r>
          </a:p>
          <a:p>
            <a:r>
              <a:rPr lang="en-US" sz="3200" dirty="0"/>
              <a:t>98, 124, 150,…</a:t>
            </a:r>
          </a:p>
          <a:p>
            <a:r>
              <a:rPr lang="en-US" sz="3200" dirty="0"/>
              <a:t>Write the explicit rules for the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838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5A: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09" y="683812"/>
            <a:ext cx="9720073" cy="4023360"/>
          </a:xfrm>
        </p:spPr>
        <p:txBody>
          <a:bodyPr/>
          <a:lstStyle/>
          <a:p>
            <a:r>
              <a:rPr lang="en-US" sz="3200" dirty="0"/>
              <a:t>Given the sequence</a:t>
            </a:r>
          </a:p>
          <a:p>
            <a:r>
              <a:rPr lang="en-US" sz="3200" dirty="0"/>
              <a:t>5698, 5453, 5208,…</a:t>
            </a:r>
          </a:p>
          <a:p>
            <a:r>
              <a:rPr lang="en-US" sz="3200" dirty="0"/>
              <a:t>Write the explicit rules for the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9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838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5B: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709" y="683812"/>
            <a:ext cx="9720073" cy="4023360"/>
          </a:xfrm>
        </p:spPr>
        <p:txBody>
          <a:bodyPr/>
          <a:lstStyle/>
          <a:p>
            <a:r>
              <a:rPr lang="en-US" sz="3200" dirty="0"/>
              <a:t>Given the sequence</a:t>
            </a:r>
          </a:p>
          <a:p>
            <a:r>
              <a:rPr lang="en-US" sz="3200" dirty="0"/>
              <a:t>54, 63, 72,…</a:t>
            </a:r>
          </a:p>
          <a:p>
            <a:r>
              <a:rPr lang="en-US" sz="3200" dirty="0"/>
              <a:t>Write the explicit rules for the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469" y="0"/>
            <a:ext cx="9720072" cy="699715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6: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73" y="719593"/>
            <a:ext cx="11149319" cy="5172324"/>
          </a:xfrm>
        </p:spPr>
        <p:txBody>
          <a:bodyPr/>
          <a:lstStyle/>
          <a:p>
            <a:r>
              <a:rPr lang="en-US" sz="3200" dirty="0"/>
              <a:t>The table shows the cost of additional pizza </a:t>
            </a:r>
            <a:r>
              <a:rPr lang="en-US" sz="3200" dirty="0" smtClean="0"/>
              <a:t>toppings </a:t>
            </a:r>
            <a:r>
              <a:rPr lang="en-US" sz="3200" dirty="0"/>
              <a:t>on a pizza.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What would the y-intercept represent in this linear model?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79656"/>
              </p:ext>
            </p:extLst>
          </p:nvPr>
        </p:nvGraphicFramePr>
        <p:xfrm>
          <a:off x="890546" y="1371672"/>
          <a:ext cx="572494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8432">
                  <a:extLst>
                    <a:ext uri="{9D8B030D-6E8A-4147-A177-3AD203B41FA5}">
                      <a16:colId xmlns:a16="http://schemas.microsoft.com/office/drawing/2014/main" val="2127575243"/>
                    </a:ext>
                  </a:extLst>
                </a:gridCol>
                <a:gridCol w="1876508">
                  <a:extLst>
                    <a:ext uri="{9D8B030D-6E8A-4147-A177-3AD203B41FA5}">
                      <a16:colId xmlns:a16="http://schemas.microsoft.com/office/drawing/2014/main" val="2604290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Number of</a:t>
                      </a:r>
                      <a:r>
                        <a:rPr lang="en-US" sz="3200" baseline="0" dirty="0"/>
                        <a:t> Toppings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Cost($)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3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0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4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05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1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469" y="0"/>
            <a:ext cx="9720072" cy="699715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6a: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73" y="719593"/>
            <a:ext cx="11149319" cy="5172324"/>
          </a:xfrm>
        </p:spPr>
        <p:txBody>
          <a:bodyPr/>
          <a:lstStyle/>
          <a:p>
            <a:r>
              <a:rPr lang="en-US" sz="3200" dirty="0"/>
              <a:t>Pepper was given her father record collection, then she started adding to it each month.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What would the y-intercept represent in this linear model?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12591"/>
              </p:ext>
            </p:extLst>
          </p:nvPr>
        </p:nvGraphicFramePr>
        <p:xfrm>
          <a:off x="803081" y="1729480"/>
          <a:ext cx="572494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8432">
                  <a:extLst>
                    <a:ext uri="{9D8B030D-6E8A-4147-A177-3AD203B41FA5}">
                      <a16:colId xmlns:a16="http://schemas.microsoft.com/office/drawing/2014/main" val="2127575243"/>
                    </a:ext>
                  </a:extLst>
                </a:gridCol>
                <a:gridCol w="1876508">
                  <a:extLst>
                    <a:ext uri="{9D8B030D-6E8A-4147-A177-3AD203B41FA5}">
                      <a16:colId xmlns:a16="http://schemas.microsoft.com/office/drawing/2014/main" val="2604290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Records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3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0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4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05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9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79228"/>
          </a:xfrm>
        </p:spPr>
        <p:txBody>
          <a:bodyPr/>
          <a:lstStyle/>
          <a:p>
            <a:r>
              <a:rPr lang="en-US" dirty="0"/>
              <a:t>Problem 7: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62" y="779228"/>
            <a:ext cx="11697959" cy="4023360"/>
          </a:xfrm>
        </p:spPr>
        <p:txBody>
          <a:bodyPr/>
          <a:lstStyle/>
          <a:p>
            <a:r>
              <a:rPr lang="en-US" sz="3200" dirty="0"/>
              <a:t>At a football game concession stand, they sell hot dogs and pizza. They sold a total of 26 items. Hot dogs (h) cost $2. Pizza (p) costs $2.50. The total sales were $59. How many hot dogs did they sell during the game?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79228"/>
          </a:xfrm>
        </p:spPr>
        <p:txBody>
          <a:bodyPr/>
          <a:lstStyle/>
          <a:p>
            <a:r>
              <a:rPr lang="en-US" dirty="0"/>
              <a:t>Problem 7A: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62" y="779228"/>
            <a:ext cx="11697959" cy="4023360"/>
          </a:xfrm>
        </p:spPr>
        <p:txBody>
          <a:bodyPr>
            <a:normAutofit/>
          </a:bodyPr>
          <a:lstStyle/>
          <a:p>
            <a:r>
              <a:rPr lang="en-US" sz="3200" dirty="0"/>
              <a:t>Megan spent $14.85 to buy a bouquet of daisies and tulips (Mrs. Evans’ favorite flower).  Daisies cost $1.25 each and tulips cost $0.90 each.  If the bouquet had 13 flowers, how many of each flower did Megan buy?</a:t>
            </a:r>
          </a:p>
        </p:txBody>
      </p:sp>
    </p:spTree>
    <p:extLst>
      <p:ext uri="{BB962C8B-B14F-4D97-AF65-F5344CB8AC3E}">
        <p14:creationId xmlns:p14="http://schemas.microsoft.com/office/powerpoint/2010/main" val="13962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63325"/>
          </a:xfrm>
        </p:spPr>
        <p:txBody>
          <a:bodyPr/>
          <a:lstStyle/>
          <a:p>
            <a:r>
              <a:rPr lang="en-US" dirty="0"/>
              <a:t>Problem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4686" y="775252"/>
                <a:ext cx="11977314" cy="5856136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Jim’s Plumber Repair </a:t>
                </a:r>
              </a:p>
              <a:p>
                <a:pPr lvl="1"/>
                <a:r>
                  <a:rPr lang="en-US" sz="3200" dirty="0"/>
                  <a:t>$76 for a service call, plus $50 per hour of labor.</a:t>
                </a:r>
              </a:p>
              <a:p>
                <a:r>
                  <a:rPr lang="en-US" sz="3200" dirty="0"/>
                  <a:t>Billy’s Plumber Repair</a:t>
                </a:r>
              </a:p>
              <a:p>
                <a:pPr lvl="1"/>
                <a:r>
                  <a:rPr lang="en-US" sz="3200" dirty="0"/>
                  <a:t>$55 for a service call, plus $63 per hour of labor.</a:t>
                </a:r>
              </a:p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represent the cost of a repair from Jim’s Plumber Repair and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represent the cost of a repair from Billy’s Plumber Repair.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What is the difference,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in cost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and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                  where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686" y="775252"/>
                <a:ext cx="11977314" cy="5856136"/>
              </a:xfrm>
              <a:blipFill>
                <a:blip r:embed="rId2"/>
                <a:stretch>
                  <a:fillRect l="-916" t="-2081" r="-2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6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517" y="0"/>
            <a:ext cx="9720072" cy="779228"/>
          </a:xfrm>
        </p:spPr>
        <p:txBody>
          <a:bodyPr/>
          <a:lstStyle/>
          <a:p>
            <a:r>
              <a:rPr lang="en-US" dirty="0"/>
              <a:t>Problem 8: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632" y="779227"/>
                <a:ext cx="6425468" cy="601913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3400" dirty="0"/>
                  <a:t>a) Identify type of correlation.</a:t>
                </a:r>
              </a:p>
              <a:p>
                <a:r>
                  <a:rPr lang="en-US" sz="3400" dirty="0"/>
                  <a:t>b) Out of the choice which is likely the correlation coefficient?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400" dirty="0"/>
                  <a:t>    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3400" dirty="0"/>
                  <a:t>              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=0.75</m:t>
                    </m:r>
                  </m:oMath>
                </a14:m>
                <a:r>
                  <a:rPr lang="en-US" sz="3400" dirty="0"/>
                  <a:t>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=−0.79</m:t>
                    </m:r>
                  </m:oMath>
                </a14:m>
                <a:r>
                  <a:rPr lang="en-US" sz="3400" dirty="0"/>
                  <a:t>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=−0.2</m:t>
                    </m:r>
                  </m:oMath>
                </a14:m>
                <a:endParaRPr lang="en-US" sz="3400" dirty="0"/>
              </a:p>
              <a:p>
                <a:pPr marL="0" indent="0">
                  <a:buNone/>
                </a:pPr>
                <a:endParaRPr lang="en-US" sz="3400" dirty="0"/>
              </a:p>
              <a:p>
                <a:r>
                  <a:rPr lang="en-US" sz="3400" dirty="0"/>
                  <a:t>c) Describe the relationship between the numbers of missed classes and the exam scores.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632" y="779227"/>
                <a:ext cx="6425468" cy="6019137"/>
              </a:xfrm>
              <a:blipFill>
                <a:blip r:embed="rId2"/>
                <a:stretch>
                  <a:fillRect l="-1613" t="-3445" r="-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Image result for no correlation scatter plo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100" y="1027859"/>
            <a:ext cx="5352001" cy="3703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9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517" y="0"/>
            <a:ext cx="9720072" cy="779228"/>
          </a:xfrm>
        </p:spPr>
        <p:txBody>
          <a:bodyPr/>
          <a:lstStyle/>
          <a:p>
            <a:r>
              <a:rPr lang="en-US" dirty="0"/>
              <a:t>Problem 8A: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632" y="779227"/>
                <a:ext cx="6425468" cy="601913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400" dirty="0"/>
                  <a:t>a) Identify type of correlation.</a:t>
                </a:r>
              </a:p>
              <a:p>
                <a:r>
                  <a:rPr lang="en-US" sz="3400" dirty="0"/>
                  <a:t>b) Out of the choice which is likely the correlation coefficient?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400" dirty="0"/>
                  <a:t>    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400" dirty="0"/>
                  <a:t>              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US" sz="3400" dirty="0"/>
                  <a:t>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=−0.5</m:t>
                    </m:r>
                  </m:oMath>
                </a14:m>
                <a:r>
                  <a:rPr lang="en-US" sz="3400" dirty="0"/>
                  <a:t>     </a:t>
                </a:r>
              </a:p>
              <a:p>
                <a:r>
                  <a:rPr lang="en-US" sz="3400" dirty="0"/>
                  <a:t>  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3400" i="1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US" sz="3400" dirty="0"/>
              </a:p>
              <a:p>
                <a:pPr marL="0" indent="0">
                  <a:buNone/>
                </a:pPr>
                <a:endParaRPr lang="en-US" sz="3400" dirty="0"/>
              </a:p>
              <a:p>
                <a:r>
                  <a:rPr lang="en-US" sz="3400" dirty="0"/>
                  <a:t>c) Describe the relationship between shoe size and IQ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632" y="779227"/>
                <a:ext cx="6425468" cy="6019137"/>
              </a:xfrm>
              <a:blipFill>
                <a:blip r:embed="rId2"/>
                <a:stretch>
                  <a:fillRect l="-1613" t="-2837" r="-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http://www.miracosta.edu/Home/rmorrissette/sctzero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757" y="1401267"/>
            <a:ext cx="4682491" cy="2956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124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91763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9: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6462" y="691763"/>
                <a:ext cx="9720073" cy="4023360"/>
              </a:xfrm>
            </p:spPr>
            <p:txBody>
              <a:bodyPr/>
              <a:lstStyle/>
              <a:p>
                <a:r>
                  <a:rPr lang="en-US" sz="3200" dirty="0"/>
                  <a:t>Find the point of intersection.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=−4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462" y="691763"/>
                <a:ext cx="9720073" cy="4023360"/>
              </a:xfrm>
              <a:blipFill>
                <a:blip r:embed="rId2"/>
                <a:stretch>
                  <a:fillRect l="-94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862" y="402328"/>
            <a:ext cx="6345275" cy="636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324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91763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9A: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6462" y="691763"/>
                <a:ext cx="9720073" cy="4023360"/>
              </a:xfrm>
            </p:spPr>
            <p:txBody>
              <a:bodyPr/>
              <a:lstStyle/>
              <a:p>
                <a:r>
                  <a:rPr lang="en-US" sz="3200" dirty="0"/>
                  <a:t>Find the point of intersection.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=−6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462" y="691763"/>
                <a:ext cx="9720073" cy="4023360"/>
              </a:xfrm>
              <a:blipFill>
                <a:blip r:embed="rId2"/>
                <a:stretch>
                  <a:fillRect l="-94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862" y="402328"/>
            <a:ext cx="6345275" cy="636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779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691763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9B: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6462" y="691763"/>
                <a:ext cx="9720073" cy="4023360"/>
              </a:xfrm>
            </p:spPr>
            <p:txBody>
              <a:bodyPr/>
              <a:lstStyle/>
              <a:p>
                <a:r>
                  <a:rPr lang="en-US" sz="3200" dirty="0"/>
                  <a:t>Find the point of intersection.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=12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=6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462" y="691763"/>
                <a:ext cx="9720073" cy="4023360"/>
              </a:xfrm>
              <a:blipFill>
                <a:blip r:embed="rId2"/>
                <a:stretch>
                  <a:fillRect l="-94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862" y="402328"/>
            <a:ext cx="6345275" cy="636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213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0"/>
            <a:ext cx="9720072" cy="707666"/>
          </a:xfrm>
        </p:spPr>
        <p:txBody>
          <a:bodyPr/>
          <a:lstStyle/>
          <a:p>
            <a:r>
              <a:rPr lang="en-US" dirty="0"/>
              <a:t>Problem 10: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44" y="743447"/>
            <a:ext cx="11676756" cy="4023360"/>
          </a:xfrm>
        </p:spPr>
        <p:txBody>
          <a:bodyPr/>
          <a:lstStyle/>
          <a:p>
            <a:r>
              <a:rPr lang="en-US" sz="3200" dirty="0"/>
              <a:t>Find the average rate of change of betty’s weight in the table below.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6" y="1432353"/>
            <a:ext cx="11967334" cy="93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61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47423"/>
          </a:xfrm>
        </p:spPr>
        <p:txBody>
          <a:bodyPr/>
          <a:lstStyle/>
          <a:p>
            <a:r>
              <a:rPr lang="en-US" dirty="0"/>
              <a:t>Problem 10A: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49" y="775253"/>
            <a:ext cx="11419664" cy="4023360"/>
          </a:xfrm>
        </p:spPr>
        <p:txBody>
          <a:bodyPr/>
          <a:lstStyle/>
          <a:p>
            <a:r>
              <a:rPr lang="en-US" sz="3200" dirty="0"/>
              <a:t>James was born with a weight of 7 pounds. When he was 6 months old he was 10 pounds. At month 12 he was 16 pounds. What is the average rate of change of James’s weight?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52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87179"/>
          </a:xfrm>
        </p:spPr>
        <p:txBody>
          <a:bodyPr/>
          <a:lstStyle/>
          <a:p>
            <a:r>
              <a:rPr lang="en-US" dirty="0"/>
              <a:t>Problem 11: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9787" y="787179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Graph the line.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9787" y="787179"/>
                <a:ext cx="9720073" cy="4023360"/>
              </a:xfrm>
              <a:blipFill>
                <a:blip r:embed="rId2"/>
                <a:stretch>
                  <a:fillRect l="-940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034" y="393589"/>
            <a:ext cx="6345275" cy="636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55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87179"/>
          </a:xfrm>
        </p:spPr>
        <p:txBody>
          <a:bodyPr/>
          <a:lstStyle/>
          <a:p>
            <a:r>
              <a:rPr lang="en-US" dirty="0"/>
              <a:t>Problem 11a: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9787" y="787179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Graph the line.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=−4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9787" y="787179"/>
                <a:ext cx="9720073" cy="4023360"/>
              </a:xfrm>
              <a:blipFill>
                <a:blip r:embed="rId2"/>
                <a:stretch>
                  <a:fillRect l="-940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034" y="393589"/>
            <a:ext cx="6345275" cy="636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508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87179"/>
          </a:xfrm>
        </p:spPr>
        <p:txBody>
          <a:bodyPr/>
          <a:lstStyle/>
          <a:p>
            <a:r>
              <a:rPr lang="en-US" dirty="0"/>
              <a:t>Problem 11b: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9787" y="787179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Graph the line.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9787" y="787179"/>
                <a:ext cx="9720073" cy="4023360"/>
              </a:xfrm>
              <a:blipFill>
                <a:blip r:embed="rId2"/>
                <a:stretch>
                  <a:fillRect l="-940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hemathworksite.com/coord_plane/coord_plane_3_num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034" y="393589"/>
            <a:ext cx="6345275" cy="636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65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63325"/>
          </a:xfrm>
        </p:spPr>
        <p:txBody>
          <a:bodyPr/>
          <a:lstStyle/>
          <a:p>
            <a:r>
              <a:rPr lang="en-US" dirty="0"/>
              <a:t>Problem 1a: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4686" y="775252"/>
                <a:ext cx="11977314" cy="5856136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Jim’s Plumber Repair </a:t>
                </a:r>
              </a:p>
              <a:p>
                <a:pPr lvl="1"/>
                <a:r>
                  <a:rPr lang="en-US" sz="3200" dirty="0"/>
                  <a:t>$47 for a service call, plus $24 per hour of labor.</a:t>
                </a:r>
              </a:p>
              <a:p>
                <a:r>
                  <a:rPr lang="en-US" sz="3200" dirty="0"/>
                  <a:t>Billy’s Plumber Repair</a:t>
                </a:r>
              </a:p>
              <a:p>
                <a:pPr lvl="1"/>
                <a:r>
                  <a:rPr lang="en-US" sz="3200" dirty="0"/>
                  <a:t>$80 for a service call, plus $57 per hour of labor.</a:t>
                </a:r>
              </a:p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represent the cost of a repair from Jim’s Plumber Repair and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represent the cost of a repair from Billy’s Plumber Repair.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What is the difference,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in cost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and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                  where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686" y="775252"/>
                <a:ext cx="11977314" cy="5856136"/>
              </a:xfrm>
              <a:blipFill>
                <a:blip r:embed="rId2"/>
                <a:stretch>
                  <a:fillRect l="-916" t="-2081" r="-2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9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31520"/>
          </a:xfrm>
        </p:spPr>
        <p:txBody>
          <a:bodyPr/>
          <a:lstStyle/>
          <a:p>
            <a:r>
              <a:rPr lang="en-US" dirty="0"/>
              <a:t>Problem 12: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34" y="731520"/>
            <a:ext cx="11791784" cy="4023360"/>
          </a:xfrm>
        </p:spPr>
        <p:txBody>
          <a:bodyPr/>
          <a:lstStyle/>
          <a:p>
            <a:r>
              <a:rPr lang="en-US" sz="3200" dirty="0"/>
              <a:t>Scat (The squirrel from Ice Age) drops his acorn of a 2300 feet cliff. He drops off the cliff to save his acorn. He descends 30 feet per seconds. Write the function to represent the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81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31520"/>
          </a:xfrm>
        </p:spPr>
        <p:txBody>
          <a:bodyPr/>
          <a:lstStyle/>
          <a:p>
            <a:r>
              <a:rPr lang="en-US" dirty="0"/>
              <a:t>Problem 12A: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34" y="731520"/>
            <a:ext cx="11791784" cy="4023360"/>
          </a:xfrm>
        </p:spPr>
        <p:txBody>
          <a:bodyPr>
            <a:normAutofit/>
          </a:bodyPr>
          <a:lstStyle/>
          <a:p>
            <a:r>
              <a:rPr lang="en-US" sz="3200" dirty="0"/>
              <a:t>James has a 30 feet head start and is running 15ft/min. Write the an equation to represent James’s run.</a:t>
            </a:r>
          </a:p>
        </p:txBody>
      </p:sp>
    </p:spTree>
    <p:extLst>
      <p:ext uri="{BB962C8B-B14F-4D97-AF65-F5344CB8AC3E}">
        <p14:creationId xmlns:p14="http://schemas.microsoft.com/office/powerpoint/2010/main" val="1649509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31520"/>
          </a:xfrm>
        </p:spPr>
        <p:txBody>
          <a:bodyPr/>
          <a:lstStyle/>
          <a:p>
            <a:r>
              <a:rPr lang="en-US" dirty="0"/>
              <a:t>Problem 12B: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6734" y="731520"/>
                <a:ext cx="11791784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The function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=167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+75</m:t>
                    </m:r>
                  </m:oMath>
                </a14:m>
                <a:r>
                  <a:rPr lang="en-US" sz="3200" dirty="0"/>
                  <a:t>, models the monthly cost,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dirty="0"/>
                  <a:t>, of the cable bill. 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 represent the number of months. What does the 167 represent in terms of the bill?</a:t>
                </a: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734" y="731520"/>
                <a:ext cx="11791784" cy="4023360"/>
              </a:xfrm>
              <a:blipFill>
                <a:blip r:embed="rId2"/>
                <a:stretch>
                  <a:fillRect l="-93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22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63325"/>
          </a:xfrm>
        </p:spPr>
        <p:txBody>
          <a:bodyPr/>
          <a:lstStyle/>
          <a:p>
            <a:r>
              <a:rPr lang="en-US" dirty="0"/>
              <a:t>Problem 1B: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4686" y="775252"/>
                <a:ext cx="11977314" cy="5856136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Jim’s Plumber Repair </a:t>
                </a:r>
              </a:p>
              <a:p>
                <a:pPr lvl="1"/>
                <a:r>
                  <a:rPr lang="en-US" sz="3200" dirty="0"/>
                  <a:t>$65 for a service call, plus $45 per hour of labor.</a:t>
                </a:r>
              </a:p>
              <a:p>
                <a:r>
                  <a:rPr lang="en-US" sz="3200" dirty="0"/>
                  <a:t>Billy’s Plumber Repair</a:t>
                </a:r>
              </a:p>
              <a:p>
                <a:pPr lvl="1"/>
                <a:r>
                  <a:rPr lang="en-US" sz="3200" dirty="0"/>
                  <a:t>$47 for a service call, plus $30 per hour of labor.</a:t>
                </a:r>
              </a:p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represent the cost of a repair from Jim’s Plumber Repair and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represent the cost of a repair from Billy’s Plumber Repair.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What is the difference,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in cost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and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                  where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686" y="775252"/>
                <a:ext cx="11977314" cy="5856136"/>
              </a:xfrm>
              <a:blipFill>
                <a:blip r:embed="rId2"/>
                <a:stretch>
                  <a:fillRect l="-916" t="-2081" r="-2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4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31520"/>
          </a:xfrm>
        </p:spPr>
        <p:txBody>
          <a:bodyPr/>
          <a:lstStyle/>
          <a:p>
            <a:r>
              <a:rPr lang="en-US" dirty="0"/>
              <a:t>Problem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8024" y="747422"/>
                <a:ext cx="11141367" cy="5716987"/>
              </a:xfrm>
            </p:spPr>
            <p:txBody>
              <a:bodyPr/>
              <a:lstStyle/>
              <a:p>
                <a:r>
                  <a:rPr lang="en-US" sz="3200" dirty="0"/>
                  <a:t>Sarah sales cars at a dealership. She is paid monthly salary, plus commission based on the price of each sale. The following linear equation can be used to predict her </a:t>
                </a:r>
                <a:r>
                  <a:rPr lang="en-US" sz="3200" dirty="0" smtClean="0"/>
                  <a:t>monthly </a:t>
                </a:r>
                <a:r>
                  <a:rPr lang="en-US" sz="3200" dirty="0"/>
                  <a:t>income, y, including her monthly salary and commission, x.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=2,000+0.05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What is does the 2,000 represent in the equation? 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What i</a:t>
                </a:r>
                <a:r>
                  <a:rPr lang="en-US" sz="3200" dirty="0" smtClean="0"/>
                  <a:t>s </a:t>
                </a:r>
                <a:r>
                  <a:rPr lang="en-US" sz="3200" dirty="0"/>
                  <a:t>the slope? 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What does the slope mean in the context of the equation?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8024" y="747422"/>
                <a:ext cx="11141367" cy="5716987"/>
              </a:xfrm>
              <a:blipFill>
                <a:blip r:embed="rId2"/>
                <a:stretch>
                  <a:fillRect l="-985" t="-2134" r="-2627" b="-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2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518" y="0"/>
            <a:ext cx="9720072" cy="755374"/>
          </a:xfrm>
        </p:spPr>
        <p:txBody>
          <a:bodyPr/>
          <a:lstStyle/>
          <a:p>
            <a:r>
              <a:rPr lang="en-US" dirty="0"/>
              <a:t>Problem 2A: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0560" y="516835"/>
                <a:ext cx="11284491" cy="628153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Julie, the robot, is running in a race. She was given a head start. The following linear equation can be used to determine how far she runs in feet, y, given how long her runs in minutes, x.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=5.6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+34</m:t>
                    </m:r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What is the y-intercept?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What is the y-intercept in the context of the equation?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What is the slope?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What is the meaning of the slope in the context of the equation?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0560" y="516835"/>
                <a:ext cx="11284491" cy="6281530"/>
              </a:xfrm>
              <a:blipFill>
                <a:blip r:embed="rId2"/>
                <a:stretch>
                  <a:fillRect l="-702" t="-1748" r="-1513" b="-3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7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87179"/>
          </a:xfrm>
        </p:spPr>
        <p:txBody>
          <a:bodyPr/>
          <a:lstStyle/>
          <a:p>
            <a:r>
              <a:rPr lang="en-US" dirty="0"/>
              <a:t>Problem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4757" y="679836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point of intersection for the system.</a:t>
                </a:r>
              </a:p>
              <a:p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eqArr>
                          <m:eqArr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=14</m:t>
                            </m:r>
                          </m: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=−16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757" y="679836"/>
                <a:ext cx="9720073" cy="4023360"/>
              </a:xfrm>
              <a:blipFill>
                <a:blip r:embed="rId2"/>
                <a:stretch>
                  <a:fillRect l="-94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6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87179"/>
          </a:xfrm>
        </p:spPr>
        <p:txBody>
          <a:bodyPr/>
          <a:lstStyle/>
          <a:p>
            <a:r>
              <a:rPr lang="en-US" dirty="0"/>
              <a:t>Problem 3a: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4757" y="679836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point of intersection for the system.</a:t>
                </a:r>
              </a:p>
              <a:p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eqArr>
                          <m:eqArr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=15</m:t>
                            </m:r>
                          </m: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+10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=14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757" y="679836"/>
                <a:ext cx="9720073" cy="4023360"/>
              </a:xfrm>
              <a:blipFill>
                <a:blip r:embed="rId2"/>
                <a:stretch>
                  <a:fillRect l="-94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7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87179"/>
          </a:xfrm>
        </p:spPr>
        <p:txBody>
          <a:bodyPr/>
          <a:lstStyle/>
          <a:p>
            <a:r>
              <a:rPr lang="en-US" dirty="0"/>
              <a:t>Problem 3B: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4757" y="679836"/>
                <a:ext cx="9720073" cy="402336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Find the point of intersection for the system.</a:t>
                </a:r>
              </a:p>
              <a:p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eqArr>
                          <m:eqArr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−28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757" y="679836"/>
                <a:ext cx="9720073" cy="4023360"/>
              </a:xfrm>
              <a:blipFill>
                <a:blip r:embed="rId2"/>
                <a:stretch>
                  <a:fillRect l="-94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4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1716</TotalTime>
  <Words>1116</Words>
  <Application>Microsoft Office PowerPoint</Application>
  <PresentationFormat>Widescreen</PresentationFormat>
  <Paragraphs>160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Cambria Math</vt:lpstr>
      <vt:lpstr>Tw Cen MT</vt:lpstr>
      <vt:lpstr>Tw Cen MT Condensed</vt:lpstr>
      <vt:lpstr>Wingdings 3</vt:lpstr>
      <vt:lpstr>Integral</vt:lpstr>
      <vt:lpstr>Exam Review</vt:lpstr>
      <vt:lpstr>Problem 1:</vt:lpstr>
      <vt:lpstr>Problem 1a:</vt:lpstr>
      <vt:lpstr>Problem 1B:</vt:lpstr>
      <vt:lpstr>Problem 2:</vt:lpstr>
      <vt:lpstr>Problem 2A:</vt:lpstr>
      <vt:lpstr>Problem 3:</vt:lpstr>
      <vt:lpstr>Problem 3a:</vt:lpstr>
      <vt:lpstr>Problem 3B:</vt:lpstr>
      <vt:lpstr>Problem 4: </vt:lpstr>
      <vt:lpstr>Problem 4a: </vt:lpstr>
      <vt:lpstr>Problem 4b: </vt:lpstr>
      <vt:lpstr>Problem 5: </vt:lpstr>
      <vt:lpstr>Problem 5A: </vt:lpstr>
      <vt:lpstr>Problem 5B: </vt:lpstr>
      <vt:lpstr>Problem 6:</vt:lpstr>
      <vt:lpstr>Problem 6a:</vt:lpstr>
      <vt:lpstr>Problem 7:</vt:lpstr>
      <vt:lpstr>Problem 7A:</vt:lpstr>
      <vt:lpstr>Problem 8: </vt:lpstr>
      <vt:lpstr>Problem 8A: </vt:lpstr>
      <vt:lpstr>Problem 9:</vt:lpstr>
      <vt:lpstr>Problem 9A:</vt:lpstr>
      <vt:lpstr>Problem 9B:</vt:lpstr>
      <vt:lpstr>Problem 10:</vt:lpstr>
      <vt:lpstr>Problem 10A:</vt:lpstr>
      <vt:lpstr>Problem 11:</vt:lpstr>
      <vt:lpstr>Problem 11a:</vt:lpstr>
      <vt:lpstr>Problem 11b:</vt:lpstr>
      <vt:lpstr>Problem 12:</vt:lpstr>
      <vt:lpstr>Problem 12A:</vt:lpstr>
      <vt:lpstr>Problem 12B: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</dc:title>
  <dc:creator>Matthew Sica</dc:creator>
  <cp:lastModifiedBy>Fields, Allison M.</cp:lastModifiedBy>
  <cp:revision>11</cp:revision>
  <dcterms:created xsi:type="dcterms:W3CDTF">2016-12-14T00:17:38Z</dcterms:created>
  <dcterms:modified xsi:type="dcterms:W3CDTF">2016-12-15T19:14:55Z</dcterms:modified>
</cp:coreProperties>
</file>