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68" r:id="rId2"/>
    <p:sldId id="256" r:id="rId3"/>
    <p:sldId id="258" r:id="rId4"/>
    <p:sldId id="259" r:id="rId5"/>
    <p:sldId id="260" r:id="rId6"/>
    <p:sldId id="261" r:id="rId7"/>
    <p:sldId id="262" r:id="rId8"/>
    <p:sldId id="264" r:id="rId9"/>
    <p:sldId id="263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46" d="100"/>
          <a:sy n="46" d="100"/>
        </p:scale>
        <p:origin x="42" y="5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AD6EE87-EBD5-4F12-A48A-63ACA297AC8F}" type="datetimeFigureOut">
              <a:rPr lang="en-US" dirty="0"/>
              <a:t>12/7/2016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dirty="0"/>
              <a:t>12/7/2016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dirty="0"/>
              <a:t>12/7/2016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dirty="0"/>
              <a:t>12/7/2016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dirty="0"/>
              <a:t>12/7/2016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dirty="0"/>
              <a:t>12/7/2016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dirty="0"/>
              <a:t>12/7/2016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dirty="0"/>
              <a:t>12/7/2016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dirty="0"/>
              <a:t>12/7/2016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dirty="0"/>
              <a:t>12/7/2016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dirty="0"/>
              <a:t>12/7/2016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0298CD5-6C1E-4009-B41F-6DF62E31D3BE}" type="datetimeFigureOut">
              <a:rPr lang="en-US" dirty="0"/>
              <a:pPr/>
              <a:t>12/7/2016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4" Type="http://schemas.openxmlformats.org/officeDocument/2006/relationships/image" Target="file://localhost/http://themathworksite.com/coord_plane/coord_plane_3_num.gif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2.xml"/><Relationship Id="rId4" Type="http://schemas.openxmlformats.org/officeDocument/2006/relationships/image" Target="file://localhost/http://themathworksite.com/coord_plane/coord_plane_3_num.gif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0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2836255" cy="28575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36254" y="-8721"/>
            <a:ext cx="9355745" cy="21717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775700" y="2162979"/>
            <a:ext cx="3104202" cy="355202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8139" y="3243240"/>
            <a:ext cx="6724336" cy="188281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8139" y="5200687"/>
            <a:ext cx="6553122" cy="16477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2894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16329"/>
            <a:ext cx="9720072" cy="832757"/>
          </a:xfrm>
        </p:spPr>
        <p:txBody>
          <a:bodyPr/>
          <a:lstStyle/>
          <a:p>
            <a:r>
              <a:rPr lang="en-US" dirty="0"/>
              <a:t>Problem </a:t>
            </a:r>
            <a:r>
              <a:rPr lang="en-US" dirty="0" smtClean="0"/>
              <a:t>5: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024128" y="849086"/>
                <a:ext cx="4505498" cy="4023360"/>
              </a:xfrm>
            </p:spPr>
            <p:txBody>
              <a:bodyPr>
                <a:normAutofit/>
              </a:bodyPr>
              <a:lstStyle/>
              <a:p>
                <a:r>
                  <a:rPr lang="en-US" sz="3200" dirty="0"/>
                  <a:t>Find the solutions for the system of inequalities.</a:t>
                </a:r>
              </a:p>
              <a:p>
                <a14:m>
                  <m:oMath xmlns:m="http://schemas.openxmlformats.org/officeDocument/2006/math">
                    <m:d>
                      <m:dPr>
                        <m:begChr m:val="{"/>
                        <m:endChr m:val=""/>
                        <m:ctrlPr>
                          <a:rPr lang="en-US" sz="32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US" sz="3200" i="1" smtClean="0"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+2</m:t>
                            </m:r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&gt;2</m:t>
                            </m:r>
                          </m:e>
                          <m:e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≤4</m:t>
                            </m:r>
                          </m:e>
                        </m:eqArr>
                      </m:e>
                    </m:d>
                  </m:oMath>
                </a14:m>
                <a:endParaRPr lang="en-US" sz="32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24128" y="849086"/>
                <a:ext cx="4505498" cy="4023360"/>
              </a:xfrm>
              <a:blipFill>
                <a:blip r:embed="rId2"/>
                <a:stretch>
                  <a:fillRect l="-2436" t="-30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1" descr="http://themathworksite.com/coord_plane/coord_plane_3_num.gif"/>
          <p:cNvPicPr>
            <a:picLocks noChangeAspect="1" noChangeArrowheads="1"/>
          </p:cNvPicPr>
          <p:nvPr/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1803" y="585216"/>
            <a:ext cx="6250197" cy="62727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9581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1767" y="0"/>
            <a:ext cx="9720072" cy="832757"/>
          </a:xfrm>
        </p:spPr>
        <p:txBody>
          <a:bodyPr/>
          <a:lstStyle/>
          <a:p>
            <a:r>
              <a:rPr lang="en-US" dirty="0"/>
              <a:t>Problem </a:t>
            </a:r>
            <a:r>
              <a:rPr lang="en-US" dirty="0" smtClean="0"/>
              <a:t>5a</a:t>
            </a:r>
            <a:r>
              <a:rPr lang="en-US" dirty="0"/>
              <a:t>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081767" y="832757"/>
                <a:ext cx="4505498" cy="4023360"/>
              </a:xfrm>
            </p:spPr>
            <p:txBody>
              <a:bodyPr>
                <a:normAutofit/>
              </a:bodyPr>
              <a:lstStyle/>
              <a:p>
                <a:r>
                  <a:rPr lang="en-US" sz="3200" dirty="0"/>
                  <a:t>Find the solutions for the system of inequalities.</a:t>
                </a:r>
              </a:p>
              <a:p>
                <a14:m>
                  <m:oMath xmlns:m="http://schemas.openxmlformats.org/officeDocument/2006/math">
                    <m:d>
                      <m:dPr>
                        <m:begChr m:val="{"/>
                        <m:endChr m:val=""/>
                        <m:ctrlPr>
                          <a:rPr lang="en-US" sz="32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US" sz="3200" i="1" smtClean="0"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≥−</m:t>
                            </m:r>
                            <m:f>
                              <m:fPr>
                                <m:ctrlPr>
                                  <a:rPr lang="en-US" sz="32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3200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num>
                              <m:den>
                                <m:r>
                                  <a:rPr lang="en-US" sz="32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den>
                            </m:f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+1</m:t>
                            </m:r>
                          </m:e>
                          <m:e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&lt;</m:t>
                            </m:r>
                            <m:f>
                              <m:fPr>
                                <m:ctrlPr>
                                  <a:rPr lang="en-US" sz="32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32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US" sz="32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den>
                            </m:f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−3</m:t>
                            </m:r>
                          </m:e>
                        </m:eqArr>
                      </m:e>
                    </m:d>
                  </m:oMath>
                </a14:m>
                <a:endParaRPr lang="en-US" sz="32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81767" y="832757"/>
                <a:ext cx="4505498" cy="4023360"/>
              </a:xfrm>
              <a:blipFill>
                <a:blip r:embed="rId2"/>
                <a:stretch>
                  <a:fillRect l="-2432" t="-30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1" descr="http://themathworksite.com/coord_plane/coord_plane_3_num.gif"/>
          <p:cNvPicPr>
            <a:picLocks noChangeAspect="1" noChangeArrowheads="1"/>
          </p:cNvPicPr>
          <p:nvPr/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1803" y="585216"/>
            <a:ext cx="6250197" cy="62727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17462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9" y="0"/>
            <a:ext cx="9720072" cy="800100"/>
          </a:xfrm>
        </p:spPr>
        <p:txBody>
          <a:bodyPr/>
          <a:lstStyle/>
          <a:p>
            <a:r>
              <a:rPr lang="en-US" dirty="0" smtClean="0"/>
              <a:t>Problem 6: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8329" y="800100"/>
            <a:ext cx="11688571" cy="4023360"/>
          </a:xfrm>
        </p:spPr>
        <p:txBody>
          <a:bodyPr>
            <a:normAutofit/>
          </a:bodyPr>
          <a:lstStyle/>
          <a:p>
            <a:r>
              <a:rPr lang="en-US" sz="2800" dirty="0"/>
              <a:t>Given the scatter plot. Estimate the type of correlation and the correlation coefficient?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8329" y="1866900"/>
            <a:ext cx="5724223" cy="4789487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6565900" y="1752600"/>
                <a:ext cx="4584700" cy="403187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400050" indent="-400050">
                  <a:buAutoNum type="romanUcPeriod"/>
                </a:pPr>
                <a:r>
                  <a:rPr lang="en-US" sz="3200" dirty="0" smtClean="0"/>
                  <a:t>  Positive Correlation</a:t>
                </a:r>
              </a:p>
              <a:p>
                <a:pPr marL="400050" indent="-400050">
                  <a:buAutoNum type="romanUcPeriod"/>
                </a:pPr>
                <a:r>
                  <a:rPr lang="en-US" sz="3200" dirty="0" smtClean="0"/>
                  <a:t>  Negative Correlation</a:t>
                </a:r>
              </a:p>
              <a:p>
                <a:pPr marL="400050" indent="-400050">
                  <a:buAutoNum type="romanUcPeriod"/>
                </a:pPr>
                <a:r>
                  <a:rPr lang="en-US" sz="3200" dirty="0" smtClean="0"/>
                  <a:t>  No Correlation</a:t>
                </a:r>
              </a:p>
              <a:p>
                <a:pPr marL="400050" indent="-400050">
                  <a:buAutoNum type="romanUcPeriod"/>
                </a:pPr>
                <a:r>
                  <a:rPr lang="en-US" sz="3200" b="0" dirty="0" smtClean="0"/>
                  <a:t>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−1</m:t>
                    </m:r>
                  </m:oMath>
                </a14:m>
                <a:endParaRPr lang="en-US" sz="3200" dirty="0" smtClean="0"/>
              </a:p>
              <a:p>
                <a:pPr marL="400050" indent="-400050">
                  <a:buAutoNum type="romanUcPeriod"/>
                </a:pPr>
                <a:r>
                  <a:rPr lang="en-US" sz="3200" b="0" dirty="0" smtClean="0"/>
                  <a:t>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−0.5</m:t>
                    </m:r>
                  </m:oMath>
                </a14:m>
                <a:endParaRPr lang="en-US" sz="3200" dirty="0" smtClean="0"/>
              </a:p>
              <a:p>
                <a:pPr marL="400050" indent="-400050">
                  <a:buAutoNum type="romanUcPeriod"/>
                </a:pPr>
                <a:r>
                  <a:rPr lang="en-US" sz="3200" b="0" dirty="0" smtClean="0"/>
                  <a:t>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0</m:t>
                    </m:r>
                  </m:oMath>
                </a14:m>
                <a:endParaRPr lang="en-US" sz="3200" dirty="0" smtClean="0"/>
              </a:p>
              <a:p>
                <a:pPr marL="400050" indent="-400050">
                  <a:buAutoNum type="romanUcPeriod"/>
                </a:pPr>
                <a:r>
                  <a:rPr lang="en-US" sz="3200" b="0" dirty="0" smtClean="0"/>
                  <a:t>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0.5</m:t>
                    </m:r>
                  </m:oMath>
                </a14:m>
                <a:endParaRPr lang="en-US" sz="3200" dirty="0" smtClean="0"/>
              </a:p>
              <a:p>
                <a:pPr marL="400050" indent="-400050">
                  <a:buAutoNum type="romanUcPeriod"/>
                </a:pPr>
                <a:r>
                  <a:rPr lang="en-US" sz="3200" b="0" dirty="0" smtClean="0"/>
                  <a:t>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1</m:t>
                    </m:r>
                  </m:oMath>
                </a14:m>
                <a:endParaRPr lang="en-US" sz="32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65900" y="1752600"/>
                <a:ext cx="4584700" cy="4031873"/>
              </a:xfrm>
              <a:prstGeom prst="rect">
                <a:avLst/>
              </a:prstGeom>
              <a:blipFill>
                <a:blip r:embed="rId3"/>
                <a:stretch>
                  <a:fillRect l="-2926" t="-1815" b="-332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42928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Review for Test 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183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720072" cy="762321"/>
          </a:xfrm>
        </p:spPr>
        <p:txBody>
          <a:bodyPr/>
          <a:lstStyle/>
          <a:p>
            <a:r>
              <a:rPr lang="en-US" dirty="0"/>
              <a:t>Problem </a:t>
            </a:r>
            <a:r>
              <a:rPr lang="en-US" dirty="0" smtClean="0"/>
              <a:t>1: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0" y="762321"/>
                <a:ext cx="12192000" cy="1884626"/>
              </a:xfrm>
            </p:spPr>
            <p:txBody>
              <a:bodyPr>
                <a:normAutofit/>
              </a:bodyPr>
              <a:lstStyle/>
              <a:p>
                <a:r>
                  <a:rPr lang="en-US" sz="3200" dirty="0"/>
                  <a:t>Find the point of intersection for the system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"/>
                        <m:ctrlPr>
                          <a:rPr lang="en-US" sz="32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US" sz="3200" i="1" smtClean="0"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=</m:t>
                            </m:r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+3</m:t>
                            </m:r>
                          </m:e>
                          <m:e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−2</m:t>
                            </m:r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=5</m:t>
                            </m:r>
                          </m:e>
                        </m:eqArr>
                      </m:e>
                    </m:d>
                    <m:r>
                      <a:rPr lang="en-US" sz="3200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3200" b="0" i="0" smtClean="0">
                        <a:latin typeface="Cambria Math" panose="02040503050406030204" pitchFamily="18" charset="0"/>
                      </a:rPr>
                      <m:t>b</m:t>
                    </m:r>
                  </m:oMath>
                </a14:m>
                <a:r>
                  <a:rPr lang="en-US" sz="3200" dirty="0"/>
                  <a:t>y using substitution.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0" y="762321"/>
                <a:ext cx="12192000" cy="1884626"/>
              </a:xfrm>
              <a:blipFill rotWithShape="0">
                <a:blip r:embed="rId2"/>
                <a:stretch>
                  <a:fillRect l="-9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54443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720072" cy="762321"/>
          </a:xfrm>
        </p:spPr>
        <p:txBody>
          <a:bodyPr/>
          <a:lstStyle/>
          <a:p>
            <a:r>
              <a:rPr lang="en-US" dirty="0"/>
              <a:t>Problem </a:t>
            </a:r>
            <a:r>
              <a:rPr lang="en-US" dirty="0" smtClean="0"/>
              <a:t>1A: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0" y="762321"/>
                <a:ext cx="12192000" cy="1884626"/>
              </a:xfrm>
            </p:spPr>
            <p:txBody>
              <a:bodyPr>
                <a:normAutofit/>
              </a:bodyPr>
              <a:lstStyle/>
              <a:p>
                <a:r>
                  <a:rPr lang="en-US" sz="3200" dirty="0"/>
                  <a:t>Find the point of intersection for the system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"/>
                        <m:ctrlPr>
                          <a:rPr lang="en-US" sz="32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US" sz="3200" i="1" smtClean="0"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=−3</m:t>
                            </m:r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+6</m:t>
                            </m:r>
                          </m:e>
                          <m:e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+6</m:t>
                            </m:r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=12</m:t>
                            </m:r>
                          </m:e>
                        </m:eqArr>
                      </m:e>
                    </m:d>
                    <m:r>
                      <a:rPr lang="en-US" sz="3200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3200" b="0" i="0" smtClean="0">
                        <a:latin typeface="Cambria Math" panose="02040503050406030204" pitchFamily="18" charset="0"/>
                      </a:rPr>
                      <m:t>b</m:t>
                    </m:r>
                  </m:oMath>
                </a14:m>
                <a:r>
                  <a:rPr lang="en-US" sz="3200" dirty="0"/>
                  <a:t>y using substitution.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0" y="762321"/>
                <a:ext cx="12192000" cy="1884626"/>
              </a:xfrm>
              <a:blipFill rotWithShape="0">
                <a:blip r:embed="rId2"/>
                <a:stretch>
                  <a:fillRect l="-9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33028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720072" cy="754300"/>
          </a:xfrm>
        </p:spPr>
        <p:txBody>
          <a:bodyPr/>
          <a:lstStyle/>
          <a:p>
            <a:r>
              <a:rPr lang="en-US" dirty="0"/>
              <a:t>Problem 2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54299"/>
            <a:ext cx="12192000" cy="3352480"/>
          </a:xfrm>
        </p:spPr>
        <p:txBody>
          <a:bodyPr>
            <a:normAutofit/>
          </a:bodyPr>
          <a:lstStyle/>
          <a:p>
            <a:r>
              <a:rPr lang="en-US" sz="3200" dirty="0"/>
              <a:t>One high-speed Internet provider has a $30 setup fee and charges $40 per month. Another provider has a $60 setup fee and charges $30 per month. In how many months will the cost be the same</a:t>
            </a:r>
            <a:r>
              <a:rPr lang="en-US" sz="3200" dirty="0" smtClean="0"/>
              <a:t>? How much money will the cost be?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340318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8469" y="0"/>
            <a:ext cx="9720072" cy="787179"/>
          </a:xfrm>
        </p:spPr>
        <p:txBody>
          <a:bodyPr/>
          <a:lstStyle/>
          <a:p>
            <a:r>
              <a:rPr lang="en-US" dirty="0"/>
              <a:t>Problem </a:t>
            </a:r>
            <a:r>
              <a:rPr lang="en-US" dirty="0" smtClean="0"/>
              <a:t>3: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73523" y="649825"/>
                <a:ext cx="11167872" cy="4570207"/>
              </a:xfrm>
            </p:spPr>
            <p:txBody>
              <a:bodyPr>
                <a:normAutofit/>
              </a:bodyPr>
              <a:lstStyle/>
              <a:p>
                <a:r>
                  <a:rPr lang="en-US" sz="3200" dirty="0"/>
                  <a:t>Find the solution for the system by using the elimination method.</a:t>
                </a:r>
              </a:p>
              <a:p>
                <a14:m>
                  <m:oMath xmlns:m="http://schemas.openxmlformats.org/officeDocument/2006/math">
                    <m:d>
                      <m:dPr>
                        <m:begChr m:val="{"/>
                        <m:endChr m:val=""/>
                        <m:ctrlPr>
                          <a:rPr lang="en-US" sz="32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US" sz="3200" i="1" smtClean="0"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       3</m:t>
                            </m:r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−5</m:t>
                            </m:r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=−13</m:t>
                            </m:r>
                          </m:e>
                          <m:e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       5</m:t>
                            </m:r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−6</m:t>
                            </m:r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=−17</m:t>
                            </m:r>
                          </m:e>
                        </m:eqArr>
                      </m:e>
                    </m:d>
                  </m:oMath>
                </a14:m>
                <a:endParaRPr lang="en-US" sz="32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73523" y="649825"/>
                <a:ext cx="11167872" cy="4570207"/>
              </a:xfrm>
              <a:blipFill>
                <a:blip r:embed="rId2"/>
                <a:stretch>
                  <a:fillRect l="-819" t="-26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40904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0517" y="1"/>
            <a:ext cx="9720072" cy="890546"/>
          </a:xfrm>
        </p:spPr>
        <p:txBody>
          <a:bodyPr/>
          <a:lstStyle/>
          <a:p>
            <a:r>
              <a:rPr lang="en-US" dirty="0"/>
              <a:t>Problem </a:t>
            </a:r>
            <a:r>
              <a:rPr lang="en-US" dirty="0" smtClean="0"/>
              <a:t>3a: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524598" y="777045"/>
                <a:ext cx="11167872" cy="4570207"/>
              </a:xfrm>
            </p:spPr>
            <p:txBody>
              <a:bodyPr>
                <a:normAutofit/>
              </a:bodyPr>
              <a:lstStyle/>
              <a:p>
                <a:r>
                  <a:rPr lang="en-US" sz="3200" dirty="0"/>
                  <a:t>Find the solution for the system by using the elimination method.</a:t>
                </a:r>
              </a:p>
              <a:p>
                <a14:m>
                  <m:oMath xmlns:m="http://schemas.openxmlformats.org/officeDocument/2006/math">
                    <m:d>
                      <m:dPr>
                        <m:begChr m:val="{"/>
                        <m:endChr m:val=""/>
                        <m:ctrlPr>
                          <a:rPr lang="en-US" sz="32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US" sz="3200" i="1" smtClean="0"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       6</m:t>
                            </m:r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−5</m:t>
                            </m:r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=7</m:t>
                            </m:r>
                          </m:e>
                          <m:e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       7</m:t>
                            </m:r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+6</m:t>
                            </m:r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=20</m:t>
                            </m:r>
                          </m:e>
                        </m:eqArr>
                      </m:e>
                    </m:d>
                  </m:oMath>
                </a14:m>
                <a:endParaRPr lang="en-US" sz="32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24598" y="777045"/>
                <a:ext cx="11167872" cy="4570207"/>
              </a:xfrm>
              <a:blipFill>
                <a:blip r:embed="rId2"/>
                <a:stretch>
                  <a:fillRect l="-819" t="-2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14391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0"/>
            <a:ext cx="9720072" cy="737937"/>
          </a:xfrm>
        </p:spPr>
        <p:txBody>
          <a:bodyPr/>
          <a:lstStyle/>
          <a:p>
            <a:r>
              <a:rPr lang="en-US" dirty="0"/>
              <a:t>Problem </a:t>
            </a:r>
            <a:r>
              <a:rPr lang="en-US" dirty="0" smtClean="0"/>
              <a:t>3B: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70676" y="737937"/>
                <a:ext cx="11408503" cy="4023360"/>
              </a:xfrm>
            </p:spPr>
            <p:txBody>
              <a:bodyPr/>
              <a:lstStyle/>
              <a:p>
                <a:r>
                  <a:rPr lang="en-US" sz="3200" dirty="0"/>
                  <a:t>Find the solution for the system by using the elimination method.</a:t>
                </a:r>
              </a:p>
              <a:p>
                <a14:m>
                  <m:oMath xmlns:m="http://schemas.openxmlformats.org/officeDocument/2006/math">
                    <m:d>
                      <m:dPr>
                        <m:begChr m:val="{"/>
                        <m:endChr m:val=""/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US" sz="3200" i="1"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a:rPr lang="en-US" sz="3200" i="1">
                                <a:latin typeface="Cambria Math" panose="02040503050406030204" pitchFamily="18" charset="0"/>
                              </a:rPr>
                              <m:t>       </m:t>
                            </m:r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  <m:r>
                              <a:rPr lang="en-US" sz="32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sz="3200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sz="3200" i="1">
                                <a:latin typeface="Cambria Math" panose="02040503050406030204" pitchFamily="18" charset="0"/>
                              </a:rPr>
                              <m:t>𝑦</m:t>
                            </m:r>
                            <m:r>
                              <a:rPr lang="en-US" sz="3200" i="1">
                                <a:latin typeface="Cambria Math" panose="02040503050406030204" pitchFamily="18" charset="0"/>
                              </a:rPr>
                              <m:t>=−2</m:t>
                            </m:r>
                          </m:e>
                          <m:e>
                            <m:r>
                              <a:rPr lang="en-US" sz="3200" i="1">
                                <a:latin typeface="Cambria Math" panose="02040503050406030204" pitchFamily="18" charset="0"/>
                              </a:rPr>
                              <m:t>       </m:t>
                            </m:r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9</m:t>
                            </m:r>
                            <m:r>
                              <a:rPr lang="en-US" sz="32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sz="3200" i="1">
                                <a:latin typeface="Cambria Math" panose="02040503050406030204" pitchFamily="18" charset="0"/>
                              </a:rPr>
                              <m:t>−3</m:t>
                            </m:r>
                            <m:r>
                              <a:rPr lang="en-US" sz="3200" i="1">
                                <a:latin typeface="Cambria Math" panose="02040503050406030204" pitchFamily="18" charset="0"/>
                              </a:rPr>
                              <m:t>𝑦</m:t>
                            </m:r>
                            <m:r>
                              <a:rPr lang="en-US" sz="3200" i="1">
                                <a:latin typeface="Cambria Math" panose="02040503050406030204" pitchFamily="18" charset="0"/>
                              </a:rPr>
                              <m:t>=−6</m:t>
                            </m:r>
                          </m:e>
                        </m:eqArr>
                      </m:e>
                    </m:d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70676" y="737937"/>
                <a:ext cx="11408503" cy="4023360"/>
              </a:xfrm>
              <a:blipFill>
                <a:blip r:embed="rId2"/>
                <a:stretch>
                  <a:fillRect l="-801" t="-30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67121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9" y="0"/>
            <a:ext cx="9720072" cy="734786"/>
          </a:xfrm>
        </p:spPr>
        <p:txBody>
          <a:bodyPr/>
          <a:lstStyle/>
          <a:p>
            <a:r>
              <a:rPr lang="en-US" dirty="0" smtClean="0"/>
              <a:t>Problem 4: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5943" y="734786"/>
            <a:ext cx="11772899" cy="4023360"/>
          </a:xfrm>
        </p:spPr>
        <p:txBody>
          <a:bodyPr>
            <a:normAutofit/>
          </a:bodyPr>
          <a:lstStyle/>
          <a:p>
            <a:r>
              <a:rPr lang="en-US" sz="3200" dirty="0"/>
              <a:t>The school that Shanice goes to is selling tickets to the annual dance competition. On the </a:t>
            </a:r>
            <a:r>
              <a:rPr lang="en-US" sz="3200" dirty="0" smtClean="0"/>
              <a:t>first day </a:t>
            </a:r>
            <a:r>
              <a:rPr lang="en-US" sz="3200" dirty="0"/>
              <a:t>of ticket sales the school sold 4 adult tickets and 12 student tickets for a total of $204. </a:t>
            </a:r>
            <a:r>
              <a:rPr lang="en-US" sz="3200" dirty="0" smtClean="0"/>
              <a:t>The school </a:t>
            </a:r>
            <a:r>
              <a:rPr lang="en-US" sz="3200" dirty="0"/>
              <a:t>took in $174 on the second day by selling 10 adult tickets and 6 student tickets. What </a:t>
            </a:r>
            <a:r>
              <a:rPr lang="en-US" sz="3200" dirty="0" smtClean="0"/>
              <a:t>is the </a:t>
            </a:r>
            <a:r>
              <a:rPr lang="en-US" sz="3200" dirty="0"/>
              <a:t>price each of one adult ticket and one student ticket?</a:t>
            </a:r>
          </a:p>
        </p:txBody>
      </p:sp>
    </p:spTree>
    <p:extLst>
      <p:ext uri="{BB962C8B-B14F-4D97-AF65-F5344CB8AC3E}">
        <p14:creationId xmlns:p14="http://schemas.microsoft.com/office/powerpoint/2010/main" val="3542625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36</TotalTime>
  <Words>264</Words>
  <Application>Microsoft Office PowerPoint</Application>
  <PresentationFormat>Widescreen</PresentationFormat>
  <Paragraphs>34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Cambria Math</vt:lpstr>
      <vt:lpstr>Tw Cen MT</vt:lpstr>
      <vt:lpstr>Tw Cen MT Condensed</vt:lpstr>
      <vt:lpstr>Wingdings 3</vt:lpstr>
      <vt:lpstr>Integral</vt:lpstr>
      <vt:lpstr>PowerPoint Presentation</vt:lpstr>
      <vt:lpstr>Review for Test 2</vt:lpstr>
      <vt:lpstr>Problem 1:</vt:lpstr>
      <vt:lpstr>Problem 1A:</vt:lpstr>
      <vt:lpstr>Problem 2:</vt:lpstr>
      <vt:lpstr>Problem 3:</vt:lpstr>
      <vt:lpstr>Problem 3a:</vt:lpstr>
      <vt:lpstr>Problem 3B:</vt:lpstr>
      <vt:lpstr>Problem 4:</vt:lpstr>
      <vt:lpstr>Problem 5:</vt:lpstr>
      <vt:lpstr>Problem 5a:</vt:lpstr>
      <vt:lpstr>Problem 6: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Review for Test 2</dc:title>
  <dc:creator>Sica, Matthew</dc:creator>
  <cp:lastModifiedBy>Fields, Allison M.</cp:lastModifiedBy>
  <cp:revision>4</cp:revision>
  <dcterms:created xsi:type="dcterms:W3CDTF">2016-12-06T12:30:32Z</dcterms:created>
  <dcterms:modified xsi:type="dcterms:W3CDTF">2016-12-07T13:07:31Z</dcterms:modified>
</cp:coreProperties>
</file>